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74"/>
  </p:normalViewPr>
  <p:slideViewPr>
    <p:cSldViewPr snapToGrid="0" snapToObjects="1">
      <p:cViewPr varScale="1">
        <p:scale>
          <a:sx n="124" d="100"/>
          <a:sy n="124" d="100"/>
        </p:scale>
        <p:origin x="64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C14E1A-027F-1746-B570-444766E91036}" type="datetimeFigureOut">
              <a:rPr lang="es-CO" smtClean="0"/>
              <a:t>3/02/21</a:t>
            </a:fld>
            <a:endParaRPr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50C47C-8CB9-0647-A736-ED22BCF910AC}" type="slidenum">
              <a:rPr lang="es-CO" smtClean="0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054406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50C47C-8CB9-0647-A736-ED22BCF910AC}" type="slidenum">
              <a:rPr lang="es-CO" smtClean="0"/>
              <a:t>2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4497955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50C47C-8CB9-0647-A736-ED22BCF910AC}" type="slidenum">
              <a:rPr lang="es-CO" smtClean="0"/>
              <a:t>3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863566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50C47C-8CB9-0647-A736-ED22BCF910AC}" type="slidenum">
              <a:rPr lang="es-CO" smtClean="0"/>
              <a:t>4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827332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B1E4012-DC1F-484E-ADFD-638BF6D707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50C2535-02B8-9C4B-B923-83A9E19C7F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/>
              <a:t>Haz clic para editar el estilo de subtítulo del patrón</a:t>
            </a:r>
            <a:endParaRPr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C9A9019-74FC-AA4D-A01F-46C1124703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1ADEC-D275-F548-8899-63914DC9DA7C}" type="datetimeFigureOut">
              <a:rPr lang="es-CO" smtClean="0"/>
              <a:t>3/02/21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2DF8AC9-7795-1A4A-AB83-AC7E17903C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E58EB6D-3132-9040-9FF5-0FF3CA77A0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43F95-4872-FA44-9430-67C2FE66881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252565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D6670F1-14AB-C749-91D7-0630A6AB4E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4FF0B65-92E9-3F46-AB20-13E5370321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EA8088C-4642-ED46-B4B5-ED3EAF3815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1ADEC-D275-F548-8899-63914DC9DA7C}" type="datetimeFigureOut">
              <a:rPr lang="es-CO" smtClean="0"/>
              <a:t>3/02/21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AF0C864-3E1E-B643-8484-CD053F2969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B14E791-1D52-CD4C-8E72-D1AD2E44A4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43F95-4872-FA44-9430-67C2FE66881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2514689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88B552-BF37-2045-85A1-DE6DE15A98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9D90628-E5AB-AB46-89AE-AB4823F5F9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68DB5B2-0E55-6B42-9F33-6F1DBC4CBF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1ADEC-D275-F548-8899-63914DC9DA7C}" type="datetimeFigureOut">
              <a:rPr lang="es-CO" smtClean="0"/>
              <a:t>3/02/21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C8C4D0B-CA24-F241-88DE-A0FBAE16FB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CEE49EF-0510-A447-90BD-F5D6994D1F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43F95-4872-FA44-9430-67C2FE66881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633422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31A91C-625C-B941-8638-4694C87415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D4895C8-137A-0942-A2E1-B3E6F58B14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73C5BBD-B023-AB4C-963D-3A1BAC9F8F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3EB9233-44E7-5A46-8AB8-E3F118360E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1ADEC-D275-F548-8899-63914DC9DA7C}" type="datetimeFigureOut">
              <a:rPr lang="es-CO" smtClean="0"/>
              <a:t>3/02/21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726EFA0-B6C0-A140-AD7F-76B0E19DEF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4228B59-08C5-9C4B-A751-D8C0870B36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43F95-4872-FA44-9430-67C2FE66881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762133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C70A92D-EA5F-4F4C-9DC5-7BA2AE8317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F90682D-0478-E141-93A7-FCD99796C8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49530DA-C564-174F-9E2E-1BD531E55B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5C87A803-CE6D-1C45-B6C3-25FFCC874DE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8C45D5E4-0DE8-EE49-B366-24BC31032D1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5E2293EF-0AB0-624C-BB7B-081D93D0D6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1ADEC-D275-F548-8899-63914DC9DA7C}" type="datetimeFigureOut">
              <a:rPr lang="es-CO" smtClean="0"/>
              <a:t>3/02/21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28E40E6A-BD0D-7644-8136-178945553F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FE21EF15-DC96-5242-8352-82970F7F62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43F95-4872-FA44-9430-67C2FE66881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6302058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5CFC241-1843-5145-A04E-3E10017984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EF3CED35-FFC6-0E44-B8A7-C0D2E402F0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1ADEC-D275-F548-8899-63914DC9DA7C}" type="datetimeFigureOut">
              <a:rPr lang="es-CO" smtClean="0"/>
              <a:t>3/02/21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B9DAC7D5-03F5-C04B-BCAA-0C73D48E8B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D022A86-A543-914E-91A2-FDE4476AD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43F95-4872-FA44-9430-67C2FE66881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251446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31A6D1A2-ED4F-6F47-9166-328F9EBC9A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1ADEC-D275-F548-8899-63914DC9DA7C}" type="datetimeFigureOut">
              <a:rPr lang="es-CO" smtClean="0"/>
              <a:t>3/02/21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2AD38584-0CE8-0B4F-8497-3242865AFC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E2F50BD-AC3F-E942-A660-BEACD35C1E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43F95-4872-FA44-9430-67C2FE66881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450247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199A65C-3E07-BB45-85B1-72452001C9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B4F63B2-0198-BB43-B3DE-211EFA172F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B397F7C-124C-3B4C-A0F7-D86977BA78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E765D35-A332-9F46-BFB3-2A5AE8D29A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1ADEC-D275-F548-8899-63914DC9DA7C}" type="datetimeFigureOut">
              <a:rPr lang="es-CO" smtClean="0"/>
              <a:t>3/02/21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31EB547-1252-134D-9109-0AE8E91607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B01546F-DF1F-2942-AF59-D4DB6BA77E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43F95-4872-FA44-9430-67C2FE66881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3390945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4C0A10-51E2-0042-ABFD-BD6B9D2A52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89D89537-CE00-024A-A32F-AC9AFC40ACC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D1E1406-8A72-6545-95D2-92DBDF379D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6E6A456-2676-E34C-8685-F6867BACD8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1ADEC-D275-F548-8899-63914DC9DA7C}" type="datetimeFigureOut">
              <a:rPr lang="es-CO" smtClean="0"/>
              <a:t>3/02/21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FFC7BAA-66E5-4748-AFF6-11987D639F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24FC022-7916-6940-B426-76004E8ADC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43F95-4872-FA44-9430-67C2FE66881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4252795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5B06A75-DEC6-8744-88E8-8BAB89BA8D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D33F5ED2-7008-EF42-8380-FC961C570A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531FCB4-27E5-534E-BD51-05E5ACF2CF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1ADEC-D275-F548-8899-63914DC9DA7C}" type="datetimeFigureOut">
              <a:rPr lang="es-CO" smtClean="0"/>
              <a:t>3/02/21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146E692-8A0C-8C41-A31D-0BCB92690E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4F6BB91-5CC9-D242-8D8F-C61B654AD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43F95-4872-FA44-9430-67C2FE66881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384141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CFC6806-6D88-7B44-8F82-829A26C9981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3AFAED0-500B-F349-8B4D-CA26A3A97F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A736DC9-0A8A-6148-A271-C9A21FDA07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1ADEC-D275-F548-8899-63914DC9DA7C}" type="datetimeFigureOut">
              <a:rPr lang="es-CO" smtClean="0"/>
              <a:t>3/02/21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3F2479F-4057-A145-9536-0DAC17DC54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6DDA643-D68A-BC47-80E7-0CDCDF1C8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43F95-4872-FA44-9430-67C2FE66881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872419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868C4C27-0D53-484B-A8A7-43BB0103D6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1320D69-180F-4C4E-BF27-F15A916586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57988EA-2692-7247-B277-272919120D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B1ADEC-D275-F548-8899-63914DC9DA7C}" type="datetimeFigureOut">
              <a:rPr lang="es-CO" smtClean="0"/>
              <a:t>3/02/21</a:t>
            </a:fld>
            <a:endParaRPr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F412CBD-9143-2249-8054-70AB90DE78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A6412A1-E696-9F40-8BAA-AD54DCF2BD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D43F95-4872-FA44-9430-67C2FE668811}" type="slidenum">
              <a:rPr lang="es-CO" smtClean="0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993981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CD59B466-B8EF-D64D-8357-8F83C1B491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A0286AE8-DA82-4A4C-8D3B-61271A2C68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29519" y="380145"/>
            <a:ext cx="7777538" cy="1325366"/>
          </a:xfrm>
        </p:spPr>
        <p:txBody>
          <a:bodyPr>
            <a:noAutofit/>
          </a:bodyPr>
          <a:lstStyle/>
          <a:p>
            <a:pPr algn="l"/>
            <a:r>
              <a:rPr lang="es-CO" sz="3200" b="1" dirty="0">
                <a:solidFill>
                  <a:srgbClr val="FFC000"/>
                </a:solidFill>
                <a:latin typeface="Century Gothic" panose="020B0502020202020204" pitchFamily="34" charset="0"/>
              </a:rPr>
              <a:t>GUÍA PRESENTACIÓN DE LA</a:t>
            </a:r>
            <a:br>
              <a:rPr lang="es-CO" sz="3200" b="1" dirty="0">
                <a:solidFill>
                  <a:srgbClr val="FFC000"/>
                </a:solidFill>
                <a:latin typeface="Century Gothic" panose="020B0502020202020204" pitchFamily="34" charset="0"/>
              </a:rPr>
            </a:br>
            <a:r>
              <a:rPr lang="es-CO" sz="3200" b="1" dirty="0">
                <a:solidFill>
                  <a:srgbClr val="FFC000"/>
                </a:solidFill>
                <a:latin typeface="Century Gothic" panose="020B0502020202020204" pitchFamily="34" charset="0"/>
              </a:rPr>
              <a:t>POSTULACIÓN GLOBAL MAYORS </a:t>
            </a:r>
            <a:br>
              <a:rPr lang="es-CO" sz="3200" b="1" dirty="0">
                <a:solidFill>
                  <a:srgbClr val="FFC000"/>
                </a:solidFill>
                <a:latin typeface="Century Gothic" panose="020B0502020202020204" pitchFamily="34" charset="0"/>
              </a:rPr>
            </a:br>
            <a:r>
              <a:rPr lang="es-CO" sz="3200" b="1" dirty="0">
                <a:solidFill>
                  <a:srgbClr val="FFC000"/>
                </a:solidFill>
                <a:latin typeface="Century Gothic" panose="020B0502020202020204" pitchFamily="34" charset="0"/>
              </a:rPr>
              <a:t>CHALLENGE 2021</a:t>
            </a:r>
            <a:endParaRPr sz="3200" b="1" dirty="0">
              <a:solidFill>
                <a:srgbClr val="FFC000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01667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9701328C-F478-6147-8C14-EE0076167E7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CC8B7C1E-E801-184F-8F6E-CC1D6AF5B7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796" y="215757"/>
            <a:ext cx="2281576" cy="1392148"/>
          </a:xfrm>
          <a:prstGeom prst="rect">
            <a:avLst/>
          </a:prstGeom>
        </p:spPr>
      </p:pic>
      <p:sp>
        <p:nvSpPr>
          <p:cNvPr id="7" name="Título 1">
            <a:extLst>
              <a:ext uri="{FF2B5EF4-FFF2-40B4-BE49-F238E27FC236}">
                <a16:creationId xmlns:a16="http://schemas.microsoft.com/office/drawing/2014/main" id="{4C7F4992-5279-1641-93E9-C4A49CE5B5C2}"/>
              </a:ext>
            </a:extLst>
          </p:cNvPr>
          <p:cNvSpPr txBox="1">
            <a:spLocks/>
          </p:cNvSpPr>
          <p:nvPr/>
        </p:nvSpPr>
        <p:spPr>
          <a:xfrm>
            <a:off x="3359650" y="282539"/>
            <a:ext cx="8205554" cy="132536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O" sz="2800" b="1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TÍTULO DE LA IDEA QUE SE QUIERE </a:t>
            </a:r>
          </a:p>
          <a:p>
            <a:r>
              <a:rPr lang="es-CO" sz="2400" dirty="0">
                <a:solidFill>
                  <a:schemeClr val="accent4"/>
                </a:solidFill>
                <a:latin typeface="Century Gothic" panose="020B0502020202020204" pitchFamily="34" charset="0"/>
              </a:rPr>
              <a:t>POSTULAR EN EL MARCO DE LA CONVOCATORIA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043452F3-0329-4A4F-A0B7-D7FA5D51D72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3356" y="2339025"/>
            <a:ext cx="3669938" cy="2938409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590174D6-364C-9F4D-AD13-C013D1B1648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06645" y="2339025"/>
            <a:ext cx="3669938" cy="2938409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EFDD86B7-B174-DA48-B175-0618F6C207C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60000" y="2339025"/>
            <a:ext cx="3669939" cy="2940063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F37C970D-3542-FA47-B9B4-9B0FD3D881D0}"/>
              </a:ext>
            </a:extLst>
          </p:cNvPr>
          <p:cNvSpPr txBox="1"/>
          <p:nvPr/>
        </p:nvSpPr>
        <p:spPr>
          <a:xfrm>
            <a:off x="1263721" y="2476072"/>
            <a:ext cx="23575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b="1" dirty="0">
                <a:solidFill>
                  <a:schemeClr val="bg1"/>
                </a:solidFill>
                <a:latin typeface="Century Gothic" panose="020B0502020202020204" pitchFamily="34" charset="0"/>
              </a:rPr>
              <a:t>OBJETIVO GENERAL</a:t>
            </a:r>
          </a:p>
          <a:p>
            <a:endParaRPr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3EB7152B-2DD4-1542-A69F-74BD929074B0}"/>
              </a:ext>
            </a:extLst>
          </p:cNvPr>
          <p:cNvSpPr txBox="1"/>
          <p:nvPr/>
        </p:nvSpPr>
        <p:spPr>
          <a:xfrm>
            <a:off x="5003514" y="2339025"/>
            <a:ext cx="23575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b="1" dirty="0">
                <a:solidFill>
                  <a:schemeClr val="bg1"/>
                </a:solidFill>
                <a:latin typeface="Century Gothic" panose="020B0502020202020204" pitchFamily="34" charset="0"/>
              </a:rPr>
              <a:t>PLANTEAMIENTO </a:t>
            </a:r>
          </a:p>
          <a:p>
            <a:pPr algn="ctr"/>
            <a:r>
              <a:rPr lang="es-CO" b="1" dirty="0">
                <a:solidFill>
                  <a:schemeClr val="bg1"/>
                </a:solidFill>
                <a:latin typeface="Century Gothic" panose="020B0502020202020204" pitchFamily="34" charset="0"/>
              </a:rPr>
              <a:t>DEL PROBLEMA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BEE7E4A9-67B3-7B4B-A789-EFBD8C2C05D8}"/>
              </a:ext>
            </a:extLst>
          </p:cNvPr>
          <p:cNvSpPr txBox="1"/>
          <p:nvPr/>
        </p:nvSpPr>
        <p:spPr>
          <a:xfrm>
            <a:off x="8753581" y="2339025"/>
            <a:ext cx="23575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b="1" dirty="0">
                <a:solidFill>
                  <a:schemeClr val="bg1"/>
                </a:solidFill>
                <a:latin typeface="Century Gothic" panose="020B0502020202020204" pitchFamily="34" charset="0"/>
              </a:rPr>
              <a:t>DESCRIPCIÓN DE </a:t>
            </a:r>
          </a:p>
          <a:p>
            <a:pPr algn="ctr"/>
            <a:r>
              <a:rPr lang="es-CO" b="1" dirty="0">
                <a:solidFill>
                  <a:schemeClr val="bg1"/>
                </a:solidFill>
                <a:latin typeface="Century Gothic" panose="020B0502020202020204" pitchFamily="34" charset="0"/>
              </a:rPr>
              <a:t>LA IDEA</a:t>
            </a:r>
            <a:endParaRPr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2018FA5F-0832-454B-8150-0BB746E9BD45}"/>
              </a:ext>
            </a:extLst>
          </p:cNvPr>
          <p:cNvSpPr txBox="1"/>
          <p:nvPr/>
        </p:nvSpPr>
        <p:spPr>
          <a:xfrm>
            <a:off x="1006867" y="3246634"/>
            <a:ext cx="285621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600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Enunciado global, sobre el resultado:</a:t>
            </a:r>
          </a:p>
          <a:p>
            <a:pPr algn="ctr"/>
            <a:endParaRPr lang="es-CO" sz="1600" b="1" dirty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s-CO" sz="1600" b="1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¿qué? ¿dónde? ¿para qué?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2B103DF1-1676-F742-848F-334B963E1964}"/>
              </a:ext>
            </a:extLst>
          </p:cNvPr>
          <p:cNvSpPr txBox="1"/>
          <p:nvPr/>
        </p:nvSpPr>
        <p:spPr>
          <a:xfrm>
            <a:off x="4754192" y="3429000"/>
            <a:ext cx="28562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600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Delimitación del proyecto, alcances, limitaciones, tiempo y recursos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8EF640BC-23D6-A047-ABF4-21281C6834E1}"/>
              </a:ext>
            </a:extLst>
          </p:cNvPr>
          <p:cNvSpPr txBox="1"/>
          <p:nvPr/>
        </p:nvSpPr>
        <p:spPr>
          <a:xfrm>
            <a:off x="8422066" y="3078790"/>
            <a:ext cx="285621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600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¿Qué se quiere realizar?</a:t>
            </a:r>
          </a:p>
          <a:p>
            <a:pPr algn="ctr"/>
            <a:r>
              <a:rPr lang="es-CO" sz="1600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¿Cuál es el resultado esperado?</a:t>
            </a:r>
          </a:p>
          <a:p>
            <a:pPr algn="ctr"/>
            <a:r>
              <a:rPr lang="es-CO" sz="1600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¿Cómo se hará?</a:t>
            </a:r>
          </a:p>
          <a:p>
            <a:pPr algn="ctr"/>
            <a:r>
              <a:rPr lang="es-CO" sz="1600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¿Qué producto o servicio se va a prestar?</a:t>
            </a:r>
          </a:p>
          <a:p>
            <a:pPr algn="ctr"/>
            <a:r>
              <a:rPr lang="es-CO" sz="1600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¿Quién lo ejecutaría?</a:t>
            </a:r>
          </a:p>
        </p:txBody>
      </p:sp>
    </p:spTree>
    <p:extLst>
      <p:ext uri="{BB962C8B-B14F-4D97-AF65-F5344CB8AC3E}">
        <p14:creationId xmlns:p14="http://schemas.microsoft.com/office/powerpoint/2010/main" val="12447871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9701328C-F478-6147-8C14-EE0076167E7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7" name="Título 1">
            <a:extLst>
              <a:ext uri="{FF2B5EF4-FFF2-40B4-BE49-F238E27FC236}">
                <a16:creationId xmlns:a16="http://schemas.microsoft.com/office/drawing/2014/main" id="{4C7F4992-5279-1641-93E9-C4A49CE5B5C2}"/>
              </a:ext>
            </a:extLst>
          </p:cNvPr>
          <p:cNvSpPr txBox="1">
            <a:spLocks/>
          </p:cNvSpPr>
          <p:nvPr/>
        </p:nvSpPr>
        <p:spPr>
          <a:xfrm>
            <a:off x="3359650" y="282539"/>
            <a:ext cx="8205554" cy="132536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O" sz="3200" b="1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TEMAS DEL</a:t>
            </a:r>
          </a:p>
          <a:p>
            <a:r>
              <a:rPr lang="es-CO" sz="2400" dirty="0">
                <a:solidFill>
                  <a:schemeClr val="accent4"/>
                </a:solidFill>
                <a:latin typeface="Century Gothic" panose="020B0502020202020204" pitchFamily="34" charset="0"/>
              </a:rPr>
              <a:t>GLOBAL MAYORS CHALLENGE DEL 2021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3EB7152B-2DD4-1542-A69F-74BD929074B0}"/>
              </a:ext>
            </a:extLst>
          </p:cNvPr>
          <p:cNvSpPr txBox="1"/>
          <p:nvPr/>
        </p:nvSpPr>
        <p:spPr>
          <a:xfrm>
            <a:off x="5357354" y="3221789"/>
            <a:ext cx="20587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b="1" dirty="0">
                <a:solidFill>
                  <a:schemeClr val="bg1"/>
                </a:solidFill>
                <a:latin typeface="Century Gothic" panose="020B0502020202020204" pitchFamily="34" charset="0"/>
              </a:rPr>
              <a:t>PLANTEAMIENTO </a:t>
            </a:r>
          </a:p>
          <a:p>
            <a:pPr algn="ctr"/>
            <a:r>
              <a:rPr lang="es-CO" b="1" dirty="0">
                <a:solidFill>
                  <a:schemeClr val="bg1"/>
                </a:solidFill>
                <a:latin typeface="Century Gothic" panose="020B0502020202020204" pitchFamily="34" charset="0"/>
              </a:rPr>
              <a:t>DEL PROBLEMA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494B725D-661C-0D4A-BE01-60B41D1BBB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796" y="282539"/>
            <a:ext cx="2532885" cy="1486172"/>
          </a:xfrm>
          <a:prstGeom prst="rect">
            <a:avLst/>
          </a:prstGeom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id="{4CDCF022-FF5C-EE4D-AF9D-BE82B9D60552}"/>
              </a:ext>
            </a:extLst>
          </p:cNvPr>
          <p:cNvSpPr txBox="1"/>
          <p:nvPr/>
        </p:nvSpPr>
        <p:spPr>
          <a:xfrm>
            <a:off x="651791" y="1899906"/>
            <a:ext cx="109134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b="1" dirty="0">
                <a:solidFill>
                  <a:schemeClr val="accent4"/>
                </a:solidFill>
                <a:latin typeface="Century Gothic" panose="020B0502020202020204" pitchFamily="34" charset="0"/>
              </a:rPr>
              <a:t>Revisar si la idea postulada se enmarca en alguno de los temas del premio: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1E7D52B9-8407-E248-8AD8-F2264C7DBDD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7059" y="2506303"/>
            <a:ext cx="10437881" cy="922697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3A3C84DD-4F9E-D044-B046-820E315E40E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6563" y="3579424"/>
            <a:ext cx="2233087" cy="2332091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2E4E1F5C-379A-8A4A-9340-6467ACCE7EE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97497" y="3579424"/>
            <a:ext cx="2233087" cy="2332091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E5DE36A7-641E-C14E-BAD5-620E07B413E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8432" y="3579424"/>
            <a:ext cx="2233087" cy="2332091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BCF1B7B2-B40A-DB44-B9FF-5CB5252E4E7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39367" y="3579424"/>
            <a:ext cx="2233087" cy="2332091"/>
          </a:xfrm>
          <a:prstGeom prst="rect">
            <a:avLst/>
          </a:prstGeom>
        </p:spPr>
      </p:pic>
      <p:sp>
        <p:nvSpPr>
          <p:cNvPr id="21" name="Rectángulo 20">
            <a:extLst>
              <a:ext uri="{FF2B5EF4-FFF2-40B4-BE49-F238E27FC236}">
                <a16:creationId xmlns:a16="http://schemas.microsoft.com/office/drawing/2014/main" id="{78639F4C-ED56-E94D-8298-82B8222EDB93}"/>
              </a:ext>
            </a:extLst>
          </p:cNvPr>
          <p:cNvSpPr/>
          <p:nvPr/>
        </p:nvSpPr>
        <p:spPr>
          <a:xfrm>
            <a:off x="1514019" y="4169144"/>
            <a:ext cx="147169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dirty="0">
                <a:latin typeface="Century Gothic" panose="020B0502020202020204" pitchFamily="34" charset="0"/>
              </a:rPr>
              <a:t>Describir el impacto esperado</a:t>
            </a:r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84A6FEAE-1F53-A848-B0EB-39793BD60AF3}"/>
              </a:ext>
            </a:extLst>
          </p:cNvPr>
          <p:cNvSpPr/>
          <p:nvPr/>
        </p:nvSpPr>
        <p:spPr>
          <a:xfrm>
            <a:off x="4010639" y="4169144"/>
            <a:ext cx="147169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dirty="0">
                <a:latin typeface="Century Gothic" panose="020B0502020202020204" pitchFamily="34" charset="0"/>
              </a:rPr>
              <a:t>Describir el impacto esperado</a:t>
            </a:r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id="{43CDA6F1-2C6D-A043-847F-3610789A9AB7}"/>
              </a:ext>
            </a:extLst>
          </p:cNvPr>
          <p:cNvSpPr/>
          <p:nvPr/>
        </p:nvSpPr>
        <p:spPr>
          <a:xfrm>
            <a:off x="6476437" y="4169144"/>
            <a:ext cx="147169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dirty="0">
                <a:latin typeface="Century Gothic" panose="020B0502020202020204" pitchFamily="34" charset="0"/>
              </a:rPr>
              <a:t>Describir el impacto esperado</a:t>
            </a:r>
          </a:p>
        </p:txBody>
      </p:sp>
      <p:sp>
        <p:nvSpPr>
          <p:cNvPr id="24" name="Rectángulo 23">
            <a:extLst>
              <a:ext uri="{FF2B5EF4-FFF2-40B4-BE49-F238E27FC236}">
                <a16:creationId xmlns:a16="http://schemas.microsoft.com/office/drawing/2014/main" id="{1B5DED0E-E040-514E-8B0B-1575939B95BC}"/>
              </a:ext>
            </a:extLst>
          </p:cNvPr>
          <p:cNvSpPr/>
          <p:nvPr/>
        </p:nvSpPr>
        <p:spPr>
          <a:xfrm>
            <a:off x="8952509" y="4169144"/>
            <a:ext cx="147169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dirty="0">
                <a:latin typeface="Century Gothic" panose="020B0502020202020204" pitchFamily="34" charset="0"/>
              </a:rPr>
              <a:t>Describir el impacto esperado</a:t>
            </a:r>
          </a:p>
        </p:txBody>
      </p:sp>
      <p:sp>
        <p:nvSpPr>
          <p:cNvPr id="25" name="Rectángulo 24">
            <a:extLst>
              <a:ext uri="{FF2B5EF4-FFF2-40B4-BE49-F238E27FC236}">
                <a16:creationId xmlns:a16="http://schemas.microsoft.com/office/drawing/2014/main" id="{8756EDA0-A5EF-974F-900A-4062C7DA15B5}"/>
              </a:ext>
            </a:extLst>
          </p:cNvPr>
          <p:cNvSpPr/>
          <p:nvPr/>
        </p:nvSpPr>
        <p:spPr>
          <a:xfrm>
            <a:off x="1514019" y="2736818"/>
            <a:ext cx="147169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1200" b="1" dirty="0">
                <a:solidFill>
                  <a:schemeClr val="accent4"/>
                </a:solidFill>
                <a:latin typeface="Century Gothic" panose="020B0502020202020204" pitchFamily="34" charset="0"/>
              </a:rPr>
              <a:t>SALUD Y </a:t>
            </a:r>
          </a:p>
          <a:p>
            <a:pPr algn="ctr"/>
            <a:r>
              <a:rPr lang="es-CO" sz="1200" b="1" dirty="0">
                <a:solidFill>
                  <a:schemeClr val="accent4"/>
                </a:solidFill>
                <a:latin typeface="Century Gothic" panose="020B0502020202020204" pitchFamily="34" charset="0"/>
              </a:rPr>
              <a:t>BIENESTAR</a:t>
            </a:r>
          </a:p>
        </p:txBody>
      </p:sp>
      <p:sp>
        <p:nvSpPr>
          <p:cNvPr id="27" name="Rectángulo 26">
            <a:extLst>
              <a:ext uri="{FF2B5EF4-FFF2-40B4-BE49-F238E27FC236}">
                <a16:creationId xmlns:a16="http://schemas.microsoft.com/office/drawing/2014/main" id="{0A789069-CB5C-E649-9FDD-8D198F3578C7}"/>
              </a:ext>
            </a:extLst>
          </p:cNvPr>
          <p:cNvSpPr/>
          <p:nvPr/>
        </p:nvSpPr>
        <p:spPr>
          <a:xfrm>
            <a:off x="3757833" y="2752605"/>
            <a:ext cx="191241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1200" b="1" dirty="0">
                <a:solidFill>
                  <a:schemeClr val="accent4"/>
                </a:solidFill>
                <a:latin typeface="Century Gothic" panose="020B0502020202020204" pitchFamily="34" charset="0"/>
              </a:rPr>
              <a:t>CLIMA Y MEDIO</a:t>
            </a:r>
          </a:p>
          <a:p>
            <a:pPr algn="ctr"/>
            <a:r>
              <a:rPr lang="es-CO" sz="1200" b="1" dirty="0">
                <a:solidFill>
                  <a:schemeClr val="accent4"/>
                </a:solidFill>
                <a:latin typeface="Century Gothic" panose="020B0502020202020204" pitchFamily="34" charset="0"/>
              </a:rPr>
              <a:t>AMBIENTE</a:t>
            </a:r>
          </a:p>
        </p:txBody>
      </p:sp>
      <p:sp>
        <p:nvSpPr>
          <p:cNvPr id="28" name="Rectángulo 27">
            <a:extLst>
              <a:ext uri="{FF2B5EF4-FFF2-40B4-BE49-F238E27FC236}">
                <a16:creationId xmlns:a16="http://schemas.microsoft.com/office/drawing/2014/main" id="{726457B0-C36E-E647-8CEC-DDB0954AD35C}"/>
              </a:ext>
            </a:extLst>
          </p:cNvPr>
          <p:cNvSpPr/>
          <p:nvPr/>
        </p:nvSpPr>
        <p:spPr>
          <a:xfrm>
            <a:off x="5773590" y="2661558"/>
            <a:ext cx="276577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1200" b="1" dirty="0">
                <a:solidFill>
                  <a:schemeClr val="accent4"/>
                </a:solidFill>
                <a:latin typeface="Century Gothic" panose="020B0502020202020204" pitchFamily="34" charset="0"/>
              </a:rPr>
              <a:t>RECUPERACIÓN ECONÓMICA Y </a:t>
            </a:r>
          </a:p>
          <a:p>
            <a:pPr algn="ctr"/>
            <a:r>
              <a:rPr lang="es-CO" sz="1200" b="1" dirty="0">
                <a:solidFill>
                  <a:schemeClr val="accent4"/>
                </a:solidFill>
                <a:latin typeface="Century Gothic" panose="020B0502020202020204" pitchFamily="34" charset="0"/>
              </a:rPr>
              <a:t>CRECIMIENTO</a:t>
            </a:r>
          </a:p>
          <a:p>
            <a:pPr algn="ctr"/>
            <a:r>
              <a:rPr lang="es-CO" sz="1200" b="1" dirty="0">
                <a:solidFill>
                  <a:schemeClr val="accent4"/>
                </a:solidFill>
                <a:latin typeface="Century Gothic" panose="020B0502020202020204" pitchFamily="34" charset="0"/>
              </a:rPr>
              <a:t>INCLUSIVO</a:t>
            </a:r>
          </a:p>
        </p:txBody>
      </p:sp>
      <p:sp>
        <p:nvSpPr>
          <p:cNvPr id="29" name="Rectángulo 28">
            <a:extLst>
              <a:ext uri="{FF2B5EF4-FFF2-40B4-BE49-F238E27FC236}">
                <a16:creationId xmlns:a16="http://schemas.microsoft.com/office/drawing/2014/main" id="{19B1676C-FDB1-CF4F-9A27-3F2E84BE5B38}"/>
              </a:ext>
            </a:extLst>
          </p:cNvPr>
          <p:cNvSpPr/>
          <p:nvPr/>
        </p:nvSpPr>
        <p:spPr>
          <a:xfrm>
            <a:off x="8792170" y="2752605"/>
            <a:ext cx="191241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1200" b="1" dirty="0">
                <a:solidFill>
                  <a:schemeClr val="accent4"/>
                </a:solidFill>
                <a:latin typeface="Century Gothic" panose="020B0502020202020204" pitchFamily="34" charset="0"/>
              </a:rPr>
              <a:t>BUEN GOBIERNO</a:t>
            </a:r>
          </a:p>
          <a:p>
            <a:pPr algn="ctr"/>
            <a:r>
              <a:rPr lang="es-CO" sz="1200" b="1" dirty="0">
                <a:solidFill>
                  <a:schemeClr val="accent4"/>
                </a:solidFill>
                <a:latin typeface="Century Gothic" panose="020B0502020202020204" pitchFamily="34" charset="0"/>
              </a:rPr>
              <a:t>E IGUALDAD</a:t>
            </a:r>
          </a:p>
        </p:txBody>
      </p:sp>
    </p:spTree>
    <p:extLst>
      <p:ext uri="{BB962C8B-B14F-4D97-AF65-F5344CB8AC3E}">
        <p14:creationId xmlns:p14="http://schemas.microsoft.com/office/powerpoint/2010/main" val="41889337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9701328C-F478-6147-8C14-EE0076167E7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7" name="Título 1">
            <a:extLst>
              <a:ext uri="{FF2B5EF4-FFF2-40B4-BE49-F238E27FC236}">
                <a16:creationId xmlns:a16="http://schemas.microsoft.com/office/drawing/2014/main" id="{4C7F4992-5279-1641-93E9-C4A49CE5B5C2}"/>
              </a:ext>
            </a:extLst>
          </p:cNvPr>
          <p:cNvSpPr txBox="1">
            <a:spLocks/>
          </p:cNvSpPr>
          <p:nvPr/>
        </p:nvSpPr>
        <p:spPr>
          <a:xfrm>
            <a:off x="3359650" y="282539"/>
            <a:ext cx="8205554" cy="132536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O" sz="3200" b="1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CRITERIOS DE SELECCIÓN</a:t>
            </a:r>
          </a:p>
          <a:p>
            <a:r>
              <a:rPr lang="es-CO" sz="2400" dirty="0">
                <a:solidFill>
                  <a:schemeClr val="accent4"/>
                </a:solidFill>
                <a:latin typeface="Century Gothic" panose="020B0502020202020204" pitchFamily="34" charset="0"/>
              </a:rPr>
              <a:t>GLOBAL MAYORS CHALLENGE DEL 2021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3EB7152B-2DD4-1542-A69F-74BD929074B0}"/>
              </a:ext>
            </a:extLst>
          </p:cNvPr>
          <p:cNvSpPr txBox="1"/>
          <p:nvPr/>
        </p:nvSpPr>
        <p:spPr>
          <a:xfrm>
            <a:off x="5357354" y="3221789"/>
            <a:ext cx="20587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b="1" dirty="0">
                <a:solidFill>
                  <a:schemeClr val="bg1"/>
                </a:solidFill>
                <a:latin typeface="Century Gothic" panose="020B0502020202020204" pitchFamily="34" charset="0"/>
              </a:rPr>
              <a:t>PLANTEAMIENTO </a:t>
            </a:r>
          </a:p>
          <a:p>
            <a:pPr algn="ctr"/>
            <a:r>
              <a:rPr lang="es-CO" b="1" dirty="0">
                <a:solidFill>
                  <a:schemeClr val="bg1"/>
                </a:solidFill>
                <a:latin typeface="Century Gothic" panose="020B0502020202020204" pitchFamily="34" charset="0"/>
              </a:rPr>
              <a:t>DEL PROBLEMA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4CDCF022-FF5C-EE4D-AF9D-BE82B9D60552}"/>
              </a:ext>
            </a:extLst>
          </p:cNvPr>
          <p:cNvSpPr txBox="1"/>
          <p:nvPr/>
        </p:nvSpPr>
        <p:spPr>
          <a:xfrm>
            <a:off x="651791" y="1899906"/>
            <a:ext cx="109134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solidFill>
                  <a:schemeClr val="accent4"/>
                </a:solidFill>
                <a:latin typeface="Century Gothic" panose="020B0502020202020204" pitchFamily="34" charset="0"/>
              </a:rPr>
              <a:t>Revisar si la idea postulada cumple con los criterios del premio: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1E7D52B9-8407-E248-8AD8-F2264C7DBD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7059" y="2506303"/>
            <a:ext cx="10437881" cy="922697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3A3C84DD-4F9E-D044-B046-820E315E40E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6563" y="3579424"/>
            <a:ext cx="2233087" cy="2332091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2E4E1F5C-379A-8A4A-9340-6467ACCE7E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97497" y="3579424"/>
            <a:ext cx="2233087" cy="2332091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E5DE36A7-641E-C14E-BAD5-620E07B413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8432" y="3579424"/>
            <a:ext cx="2233087" cy="2332091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BCF1B7B2-B40A-DB44-B9FF-5CB5252E4E7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39367" y="3579424"/>
            <a:ext cx="2233087" cy="2332091"/>
          </a:xfrm>
          <a:prstGeom prst="rect">
            <a:avLst/>
          </a:prstGeom>
        </p:spPr>
      </p:pic>
      <p:sp>
        <p:nvSpPr>
          <p:cNvPr id="21" name="Rectángulo 20">
            <a:extLst>
              <a:ext uri="{FF2B5EF4-FFF2-40B4-BE49-F238E27FC236}">
                <a16:creationId xmlns:a16="http://schemas.microsoft.com/office/drawing/2014/main" id="{78639F4C-ED56-E94D-8298-82B8222EDB93}"/>
              </a:ext>
            </a:extLst>
          </p:cNvPr>
          <p:cNvSpPr/>
          <p:nvPr/>
        </p:nvSpPr>
        <p:spPr>
          <a:xfrm>
            <a:off x="1514019" y="3892145"/>
            <a:ext cx="147169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dirty="0">
                <a:latin typeface="Century Gothic" panose="020B0502020202020204" pitchFamily="34" charset="0"/>
              </a:rPr>
              <a:t>Aborda problemas relacionados con el covid?</a:t>
            </a:r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84A6FEAE-1F53-A848-B0EB-39793BD60AF3}"/>
              </a:ext>
            </a:extLst>
          </p:cNvPr>
          <p:cNvSpPr/>
          <p:nvPr/>
        </p:nvSpPr>
        <p:spPr>
          <a:xfrm>
            <a:off x="3729534" y="3753646"/>
            <a:ext cx="206241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dirty="0">
                <a:latin typeface="Century Gothic" panose="020B0502020202020204" pitchFamily="34" charset="0"/>
              </a:rPr>
              <a:t>La idea aporta para mejorar la calidad de vida de los habitantes? Costo beneficio</a:t>
            </a:r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id="{43CDA6F1-2C6D-A043-847F-3610789A9AB7}"/>
              </a:ext>
            </a:extLst>
          </p:cNvPr>
          <p:cNvSpPr/>
          <p:nvPr/>
        </p:nvSpPr>
        <p:spPr>
          <a:xfrm>
            <a:off x="6197166" y="3666065"/>
            <a:ext cx="2065873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dirty="0">
                <a:latin typeface="Century Gothic" panose="020B0502020202020204" pitchFamily="34" charset="0"/>
              </a:rPr>
              <a:t>Hay otros sectores involucrados en la solución? Número de secretarías articuladas?</a:t>
            </a:r>
          </a:p>
        </p:txBody>
      </p:sp>
      <p:sp>
        <p:nvSpPr>
          <p:cNvPr id="24" name="Rectángulo 23">
            <a:extLst>
              <a:ext uri="{FF2B5EF4-FFF2-40B4-BE49-F238E27FC236}">
                <a16:creationId xmlns:a16="http://schemas.microsoft.com/office/drawing/2014/main" id="{1B5DED0E-E040-514E-8B0B-1575939B95BC}"/>
              </a:ext>
            </a:extLst>
          </p:cNvPr>
          <p:cNvSpPr/>
          <p:nvPr/>
        </p:nvSpPr>
        <p:spPr>
          <a:xfrm>
            <a:off x="8708745" y="3943063"/>
            <a:ext cx="1966641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dirty="0">
                <a:latin typeface="Century Gothic" panose="020B0502020202020204" pitchFamily="34" charset="0"/>
              </a:rPr>
              <a:t>La idea se puede implementar en otras ciudades? Es escalable?</a:t>
            </a:r>
          </a:p>
        </p:txBody>
      </p:sp>
      <p:sp>
        <p:nvSpPr>
          <p:cNvPr id="25" name="Rectángulo 24">
            <a:extLst>
              <a:ext uri="{FF2B5EF4-FFF2-40B4-BE49-F238E27FC236}">
                <a16:creationId xmlns:a16="http://schemas.microsoft.com/office/drawing/2014/main" id="{8756EDA0-A5EF-974F-900A-4062C7DA15B5}"/>
              </a:ext>
            </a:extLst>
          </p:cNvPr>
          <p:cNvSpPr/>
          <p:nvPr/>
        </p:nvSpPr>
        <p:spPr>
          <a:xfrm>
            <a:off x="1514019" y="2736818"/>
            <a:ext cx="147169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1200" b="1" dirty="0">
                <a:solidFill>
                  <a:schemeClr val="accent4"/>
                </a:solidFill>
                <a:latin typeface="Century Gothic" panose="020B0502020202020204" pitchFamily="34" charset="0"/>
              </a:rPr>
              <a:t>VISIÓN</a:t>
            </a:r>
          </a:p>
        </p:txBody>
      </p:sp>
      <p:sp>
        <p:nvSpPr>
          <p:cNvPr id="27" name="Rectángulo 26">
            <a:extLst>
              <a:ext uri="{FF2B5EF4-FFF2-40B4-BE49-F238E27FC236}">
                <a16:creationId xmlns:a16="http://schemas.microsoft.com/office/drawing/2014/main" id="{0A789069-CB5C-E649-9FDD-8D198F3578C7}"/>
              </a:ext>
            </a:extLst>
          </p:cNvPr>
          <p:cNvSpPr/>
          <p:nvPr/>
        </p:nvSpPr>
        <p:spPr>
          <a:xfrm>
            <a:off x="3757833" y="2752605"/>
            <a:ext cx="191241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1200" b="1" dirty="0">
                <a:solidFill>
                  <a:schemeClr val="accent4"/>
                </a:solidFill>
                <a:latin typeface="Century Gothic" panose="020B0502020202020204" pitchFamily="34" charset="0"/>
              </a:rPr>
              <a:t>MISIÓN</a:t>
            </a:r>
          </a:p>
        </p:txBody>
      </p:sp>
      <p:sp>
        <p:nvSpPr>
          <p:cNvPr id="28" name="Rectángulo 27">
            <a:extLst>
              <a:ext uri="{FF2B5EF4-FFF2-40B4-BE49-F238E27FC236}">
                <a16:creationId xmlns:a16="http://schemas.microsoft.com/office/drawing/2014/main" id="{726457B0-C36E-E647-8CEC-DDB0954AD35C}"/>
              </a:ext>
            </a:extLst>
          </p:cNvPr>
          <p:cNvSpPr/>
          <p:nvPr/>
        </p:nvSpPr>
        <p:spPr>
          <a:xfrm>
            <a:off x="5773590" y="2752883"/>
            <a:ext cx="276577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1200" b="1" dirty="0">
                <a:solidFill>
                  <a:schemeClr val="accent4"/>
                </a:solidFill>
                <a:latin typeface="Century Gothic" panose="020B0502020202020204" pitchFamily="34" charset="0"/>
              </a:rPr>
              <a:t>IMPLEMENTACIÓN</a:t>
            </a:r>
          </a:p>
        </p:txBody>
      </p:sp>
      <p:sp>
        <p:nvSpPr>
          <p:cNvPr id="29" name="Rectángulo 28">
            <a:extLst>
              <a:ext uri="{FF2B5EF4-FFF2-40B4-BE49-F238E27FC236}">
                <a16:creationId xmlns:a16="http://schemas.microsoft.com/office/drawing/2014/main" id="{19B1676C-FDB1-CF4F-9A27-3F2E84BE5B38}"/>
              </a:ext>
            </a:extLst>
          </p:cNvPr>
          <p:cNvSpPr/>
          <p:nvPr/>
        </p:nvSpPr>
        <p:spPr>
          <a:xfrm>
            <a:off x="8732151" y="2760383"/>
            <a:ext cx="191241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s-CO" sz="1200" b="1" dirty="0">
                <a:solidFill>
                  <a:schemeClr val="accent4"/>
                </a:solidFill>
                <a:latin typeface="Century Gothic" panose="020B0502020202020204" pitchFamily="34" charset="0"/>
              </a:rPr>
              <a:t>TRANSFERIBILIDAD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6BDA67FA-8417-9D44-8B22-DE0B9874FD7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796" y="231565"/>
            <a:ext cx="2566317" cy="1436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539321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</TotalTime>
  <Words>229</Words>
  <Application>Microsoft Macintosh PowerPoint</Application>
  <PresentationFormat>Panorámica</PresentationFormat>
  <Paragraphs>51</Paragraphs>
  <Slides>4</Slides>
  <Notes>3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Century Gothic</vt:lpstr>
      <vt:lpstr>Tema de Office</vt:lpstr>
      <vt:lpstr>GUÍA PRESENTACIÓN DE LA POSTULACIÓN GLOBAL MAYORS  CHALLENGE 2021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GUÍA PRESENTACIÓN DE LA POSTULACIÓN GLOBAL MAYORS  CHALLENGE 2021</dc:title>
  <dc:creator>Microsoft Office User</dc:creator>
  <cp:lastModifiedBy>Microsoft Office User</cp:lastModifiedBy>
  <cp:revision>6</cp:revision>
  <dcterms:created xsi:type="dcterms:W3CDTF">2021-02-03T14:08:18Z</dcterms:created>
  <dcterms:modified xsi:type="dcterms:W3CDTF">2021-02-03T15:14:47Z</dcterms:modified>
</cp:coreProperties>
</file>